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99" r:id="rId2"/>
    <p:sldId id="464" r:id="rId3"/>
    <p:sldId id="466" r:id="rId4"/>
    <p:sldId id="480" r:id="rId5"/>
    <p:sldId id="545" r:id="rId6"/>
    <p:sldId id="489" r:id="rId7"/>
    <p:sldId id="490" r:id="rId8"/>
    <p:sldId id="491" r:id="rId9"/>
    <p:sldId id="492" r:id="rId10"/>
    <p:sldId id="541" r:id="rId11"/>
    <p:sldId id="494" r:id="rId12"/>
    <p:sldId id="495" r:id="rId13"/>
    <p:sldId id="496" r:id="rId14"/>
    <p:sldId id="497" r:id="rId15"/>
    <p:sldId id="498" r:id="rId16"/>
    <p:sldId id="499" r:id="rId17"/>
    <p:sldId id="546" r:id="rId18"/>
    <p:sldId id="547" r:id="rId19"/>
    <p:sldId id="548" r:id="rId20"/>
    <p:sldId id="549" r:id="rId21"/>
    <p:sldId id="550" r:id="rId22"/>
    <p:sldId id="551" r:id="rId23"/>
    <p:sldId id="467" r:id="rId24"/>
    <p:sldId id="659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67" r:id="rId33"/>
    <p:sldId id="668" r:id="rId34"/>
    <p:sldId id="669" r:id="rId35"/>
    <p:sldId id="670" r:id="rId36"/>
    <p:sldId id="671" r:id="rId37"/>
    <p:sldId id="672" r:id="rId38"/>
    <p:sldId id="705" r:id="rId39"/>
    <p:sldId id="706" r:id="rId40"/>
    <p:sldId id="707" r:id="rId41"/>
    <p:sldId id="708" r:id="rId42"/>
    <p:sldId id="673" r:id="rId43"/>
    <p:sldId id="674" r:id="rId44"/>
    <p:sldId id="675" r:id="rId45"/>
    <p:sldId id="676" r:id="rId46"/>
    <p:sldId id="677" r:id="rId47"/>
    <p:sldId id="679" r:id="rId48"/>
    <p:sldId id="680" r:id="rId49"/>
    <p:sldId id="681" r:id="rId50"/>
    <p:sldId id="682" r:id="rId51"/>
    <p:sldId id="683" r:id="rId52"/>
    <p:sldId id="684" r:id="rId53"/>
    <p:sldId id="685" r:id="rId54"/>
    <p:sldId id="686" r:id="rId55"/>
    <p:sldId id="687" r:id="rId56"/>
    <p:sldId id="688" r:id="rId57"/>
    <p:sldId id="689" r:id="rId58"/>
    <p:sldId id="690" r:id="rId59"/>
    <p:sldId id="691" r:id="rId60"/>
    <p:sldId id="692" r:id="rId61"/>
    <p:sldId id="693" r:id="rId62"/>
    <p:sldId id="694" r:id="rId63"/>
    <p:sldId id="695" r:id="rId64"/>
    <p:sldId id="696" r:id="rId65"/>
    <p:sldId id="697" r:id="rId66"/>
    <p:sldId id="699" r:id="rId67"/>
    <p:sldId id="700" r:id="rId68"/>
    <p:sldId id="701" r:id="rId69"/>
    <p:sldId id="702" r:id="rId70"/>
    <p:sldId id="703" r:id="rId71"/>
    <p:sldId id="704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0000FF"/>
    <a:srgbClr val="3333FF"/>
    <a:srgbClr val="66CCFF"/>
    <a:srgbClr val="0066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3" autoAdjust="0"/>
    <p:restoredTop sz="94604" autoAdjust="0"/>
  </p:normalViewPr>
  <p:slideViewPr>
    <p:cSldViewPr>
      <p:cViewPr varScale="1">
        <p:scale>
          <a:sx n="67" d="100"/>
          <a:sy n="67" d="100"/>
        </p:scale>
        <p:origin x="-396" y="-96"/>
      </p:cViewPr>
      <p:guideLst>
        <p:guide orient="horz" pos="2108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3EA22D33-A07F-4C28-9F69-18C3BAE133C1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7704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6200" y="86233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86233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F349D589-4ED9-4975-B54C-4D19B76E3DFD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244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FFE693A-0E4F-42D1-9BD0-0153F8EA3A42}" type="slidenum">
              <a:rPr lang="zh-CN" altLang="en-US"/>
              <a:t>1</a:t>
            </a:fld>
            <a:endParaRPr lang="en-US" altLang="zh-CN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55CAFB-C44A-459B-8BF1-0D44A2FFE4A4}" type="slidenum">
              <a:rPr lang="zh-CN" altLang="en-US"/>
              <a:t>12</a:t>
            </a:fld>
            <a:endParaRPr lang="en-US" altLang="zh-CN"/>
          </a:p>
        </p:txBody>
      </p:sp>
      <p:sp>
        <p:nvSpPr>
          <p:cNvPr id="125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A8E7C9B-63FA-44F5-B105-9DE2168028C4}" type="slidenum">
              <a:rPr lang="zh-CN" altLang="en-US"/>
              <a:t>13</a:t>
            </a:fld>
            <a:endParaRPr lang="en-US" altLang="zh-CN"/>
          </a:p>
        </p:txBody>
      </p:sp>
      <p:sp>
        <p:nvSpPr>
          <p:cNvPr id="125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C244BF7-BC67-4400-90E2-87E0CAB13465}" type="slidenum">
              <a:rPr lang="zh-CN" altLang="en-US"/>
              <a:t>14</a:t>
            </a:fld>
            <a:endParaRPr lang="en-US" altLang="zh-CN"/>
          </a:p>
        </p:txBody>
      </p:sp>
      <p:sp>
        <p:nvSpPr>
          <p:cNvPr id="126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B82E6A9-C10C-4080-89B7-8FF7E6556B04}" type="slidenum">
              <a:rPr lang="zh-CN" altLang="en-US"/>
              <a:t>15</a:t>
            </a:fld>
            <a:endParaRPr lang="en-US" altLang="zh-CN"/>
          </a:p>
        </p:txBody>
      </p:sp>
      <p:sp>
        <p:nvSpPr>
          <p:cNvPr id="126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43640EA-E795-48E2-8F6D-7C29DA2566FC}" type="slidenum">
              <a:rPr lang="zh-CN" altLang="en-US"/>
              <a:t>16</a:t>
            </a:fld>
            <a:endParaRPr lang="en-US" altLang="zh-CN"/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2B9080A-FC64-4282-9B73-4FD204A49789}" type="slidenum">
              <a:rPr lang="zh-CN" altLang="en-US"/>
              <a:t>17</a:t>
            </a:fld>
            <a:endParaRPr lang="en-US" altLang="zh-CN"/>
          </a:p>
        </p:txBody>
      </p:sp>
      <p:sp>
        <p:nvSpPr>
          <p:cNvPr id="82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D543265-15F8-44D3-8907-B353D9440FC7}" type="slidenum">
              <a:rPr lang="zh-CN" altLang="en-US"/>
              <a:t>18</a:t>
            </a:fld>
            <a:endParaRPr lang="en-US" altLang="zh-CN"/>
          </a:p>
        </p:txBody>
      </p:sp>
      <p:sp>
        <p:nvSpPr>
          <p:cNvPr id="119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A504EEC-4276-4222-B183-735809290163}" type="slidenum">
              <a:rPr lang="zh-CN" altLang="en-US"/>
              <a:t>19</a:t>
            </a:fld>
            <a:endParaRPr lang="en-US" altLang="zh-CN"/>
          </a:p>
        </p:txBody>
      </p:sp>
      <p:sp>
        <p:nvSpPr>
          <p:cNvPr id="103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CF51DFB-48C7-41E6-86FE-C74B7858154D}" type="slidenum">
              <a:rPr lang="zh-CN" altLang="en-US"/>
              <a:t>20</a:t>
            </a:fld>
            <a:endParaRPr lang="en-US" altLang="zh-CN"/>
          </a:p>
        </p:txBody>
      </p:sp>
      <p:sp>
        <p:nvSpPr>
          <p:cNvPr id="104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23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06CE752-69BA-464A-9716-366AB3BFBE83}" type="slidenum">
              <a:rPr lang="zh-CN" altLang="en-US"/>
              <a:t>2</a:t>
            </a:fld>
            <a:endParaRPr lang="en-US" altLang="zh-CN"/>
          </a:p>
        </p:txBody>
      </p:sp>
      <p:sp>
        <p:nvSpPr>
          <p:cNvPr id="82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24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25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26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27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28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29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30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31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32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33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3D8AE5F-7C20-4B7F-932B-D1743E7710C0}" type="slidenum">
              <a:rPr lang="zh-CN" altLang="en-US"/>
              <a:t>3</a:t>
            </a:fld>
            <a:endParaRPr lang="en-US" altLang="zh-CN"/>
          </a:p>
        </p:txBody>
      </p:sp>
      <p:sp>
        <p:nvSpPr>
          <p:cNvPr id="1198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34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35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36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37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42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43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44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45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46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47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38B196C-7A2A-4D30-987B-B84F5722808E}" type="slidenum">
              <a:rPr lang="zh-CN" altLang="en-US"/>
              <a:t>4</a:t>
            </a:fld>
            <a:endParaRPr lang="en-US" altLang="zh-CN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48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49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50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51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52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53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54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55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56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57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C4B00F1-90C6-4D6C-B2D2-775C3C2030DF}" type="slidenum">
              <a:rPr lang="zh-CN" altLang="en-US"/>
              <a:t>6</a:t>
            </a:fld>
            <a:endParaRPr lang="en-US" altLang="zh-CN"/>
          </a:p>
        </p:txBody>
      </p:sp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58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59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60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61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62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63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64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65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66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67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5033330-AB72-4F3F-9A95-27B6DE3261AD}" type="slidenum">
              <a:rPr lang="zh-CN" altLang="en-US"/>
              <a:t>7</a:t>
            </a:fld>
            <a:endParaRPr lang="en-US" altLang="zh-CN"/>
          </a:p>
        </p:txBody>
      </p:sp>
      <p:sp>
        <p:nvSpPr>
          <p:cNvPr id="1247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7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68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69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70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49A6BBC-060C-4D10-8BF4-DE4FA810C63E}" type="slidenum">
              <a:rPr lang="zh-CN" altLang="en-US"/>
              <a:t>71</a:t>
            </a:fld>
            <a:endParaRPr lang="en-US" altLang="zh-CN"/>
          </a:p>
        </p:txBody>
      </p:sp>
      <p:sp>
        <p:nvSpPr>
          <p:cNvPr id="120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050A054-AF65-4D43-81F0-DD8B74DAA083}" type="slidenum">
              <a:rPr lang="zh-CN" altLang="en-US"/>
              <a:t>8</a:t>
            </a:fld>
            <a:endParaRPr lang="en-US" altLang="zh-CN"/>
          </a:p>
        </p:txBody>
      </p:sp>
      <p:sp>
        <p:nvSpPr>
          <p:cNvPr id="124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AF6E9CD-E23B-42DC-8939-4738C8A70147}" type="slidenum">
              <a:rPr lang="zh-CN" altLang="en-US"/>
              <a:t>9</a:t>
            </a:fld>
            <a:endParaRPr lang="en-US" altLang="zh-CN"/>
          </a:p>
        </p:txBody>
      </p:sp>
      <p:sp>
        <p:nvSpPr>
          <p:cNvPr id="125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D03AFB3-9D96-4B66-810A-6802E7F5C55D}" type="slidenum">
              <a:rPr lang="zh-CN" altLang="en-US"/>
              <a:t>11</a:t>
            </a:fld>
            <a:endParaRPr lang="en-US" altLang="zh-CN"/>
          </a:p>
        </p:txBody>
      </p:sp>
      <p:sp>
        <p:nvSpPr>
          <p:cNvPr id="125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02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409603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0960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960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09606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09607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9608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0960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1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1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61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40961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0961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0961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0961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27E0EC7-FA05-4ADA-8E33-281EDC06202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EB6EDC-638C-46F1-88D3-29E716D3D2F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DFD9B8-D994-458E-A3EB-BA6E68F89CC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EC1E792-DEBC-4C75-A10D-8AC7ACE1315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11E65C-275E-4A79-B491-6F268F7D8CD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27BB86-A74F-40D7-BB75-2DE72260D48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7CA200-FD05-4262-B26A-466B6287ED6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E9CB02-AB20-4CDD-A5F4-11C59DF6436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2EF866-F09A-44B4-B203-3EA4B04310D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AC84C-596C-4441-96FC-F209286E748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C80CB8-4175-43A8-A6B5-5D77CF21533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0A94D3-471F-434F-BAC2-686678442C2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/>
          </a:p>
        </p:txBody>
      </p:sp>
      <p:sp>
        <p:nvSpPr>
          <p:cNvPr id="40857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/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/>
          </a:p>
        </p:txBody>
      </p:sp>
      <p:sp>
        <p:nvSpPr>
          <p:cNvPr id="40858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/>
          </a:p>
        </p:txBody>
      </p:sp>
      <p:sp>
        <p:nvSpPr>
          <p:cNvPr id="40858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/>
          </a:p>
        </p:txBody>
      </p:sp>
      <p:sp>
        <p:nvSpPr>
          <p:cNvPr id="40858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/>
          </a:p>
        </p:txBody>
      </p:sp>
      <p:sp>
        <p:nvSpPr>
          <p:cNvPr id="40858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/>
          </a:p>
        </p:txBody>
      </p:sp>
      <p:sp>
        <p:nvSpPr>
          <p:cNvPr id="40858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858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0858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40858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40858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/>
            </a:lvl1pPr>
          </a:lstStyle>
          <a:p>
            <a:fld id="{975FA0F1-417A-47C9-9CAE-E3FA95E192CE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ebba0d8038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</a:t>
            </a:r>
            <a:r>
              <a:rPr lang="zh-CN" altLang="en-US" dirty="0"/>
              <a:t>介绍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9485" y="2319655"/>
            <a:ext cx="7522845" cy="3476625"/>
          </a:xfrm>
          <a:noFill/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sz="2800" dirty="0" smtClean="0">
                <a:solidFill>
                  <a:schemeClr val="tx1"/>
                </a:solidFill>
              </a:rPr>
              <a:t>GitHub是一个面向开源及私有软件项目的托</a:t>
            </a:r>
            <a:r>
              <a:rPr lang="zh-CN" sz="2800" dirty="0" smtClean="0">
                <a:solidFill>
                  <a:schemeClr val="tx1"/>
                </a:solidFill>
              </a:rPr>
              <a:t>管</a:t>
            </a:r>
          </a:p>
          <a:p>
            <a:pPr>
              <a:spcBef>
                <a:spcPct val="0"/>
              </a:spcBef>
              <a:buNone/>
            </a:pPr>
            <a:r>
              <a:rPr sz="2800" dirty="0" smtClean="0">
                <a:solidFill>
                  <a:schemeClr val="tx1"/>
                </a:solidFill>
              </a:rPr>
              <a:t>平台，因为只支持Git作为唯一的版本库格式进</a:t>
            </a:r>
          </a:p>
          <a:p>
            <a:pPr>
              <a:spcBef>
                <a:spcPct val="0"/>
              </a:spcBef>
              <a:buNone/>
            </a:pPr>
            <a:r>
              <a:rPr sz="2800" dirty="0" smtClean="0">
                <a:solidFill>
                  <a:schemeClr val="tx1"/>
                </a:solidFill>
              </a:rPr>
              <a:t>行托管，故名GitHub</a:t>
            </a:r>
          </a:p>
          <a:p>
            <a:pPr>
              <a:spcBef>
                <a:spcPct val="0"/>
              </a:spcBef>
              <a:buNone/>
            </a:pPr>
            <a:endParaRPr sz="2800" dirty="0" smtClean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None/>
            </a:pPr>
            <a:r>
              <a:rPr sz="2800" dirty="0" smtClean="0">
                <a:solidFill>
                  <a:schemeClr val="tx1"/>
                </a:solidFill>
              </a:rPr>
              <a:t>作为开源代码库以及版本控制系统，Github拥</a:t>
            </a:r>
          </a:p>
          <a:p>
            <a:pPr>
              <a:spcBef>
                <a:spcPct val="0"/>
              </a:spcBef>
              <a:buNone/>
            </a:pPr>
            <a:r>
              <a:rPr sz="2800" dirty="0" smtClean="0">
                <a:solidFill>
                  <a:schemeClr val="tx1"/>
                </a:solidFill>
              </a:rPr>
              <a:t>有超过900万开发者用户。随着越来越多的应用</a:t>
            </a:r>
          </a:p>
          <a:p>
            <a:pPr>
              <a:spcBef>
                <a:spcPct val="0"/>
              </a:spcBef>
              <a:buNone/>
            </a:pPr>
            <a:r>
              <a:rPr sz="2800" dirty="0" smtClean="0">
                <a:solidFill>
                  <a:schemeClr val="tx1"/>
                </a:solidFill>
              </a:rPr>
              <a:t>程序转移到了云上，Github已经成为了管理软</a:t>
            </a:r>
          </a:p>
          <a:p>
            <a:pPr>
              <a:spcBef>
                <a:spcPct val="0"/>
              </a:spcBef>
              <a:buNone/>
            </a:pPr>
            <a:r>
              <a:rPr sz="2800" dirty="0" smtClean="0">
                <a:solidFill>
                  <a:schemeClr val="tx1"/>
                </a:solidFill>
              </a:rPr>
              <a:t>件开发以及发现已有代码的首选方法。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8" grpId="0" autoUpdateAnimBg="0"/>
      <p:bldP spid="219139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018030"/>
            <a:ext cx="8749030" cy="4508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/>
              <a:t>     新建文件</a:t>
            </a:r>
          </a:p>
        </p:txBody>
      </p:sp>
      <p:sp>
        <p:nvSpPr>
          <p:cNvPr id="135168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仓库管理 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" y="2535555"/>
            <a:ext cx="5996940" cy="2697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5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68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仓库管理 </a:t>
            </a:r>
            <a:endParaRPr lang="en-US" altLang="zh-CN" dirty="0"/>
          </a:p>
        </p:txBody>
      </p:sp>
      <p:sp>
        <p:nvSpPr>
          <p:cNvPr id="1254403" name="Text Box 3"/>
          <p:cNvSpPr txBox="1">
            <a:spLocks noChangeArrowheads="1"/>
          </p:cNvSpPr>
          <p:nvPr/>
        </p:nvSpPr>
        <p:spPr bwMode="auto">
          <a:xfrm>
            <a:off x="250825" y="2041525"/>
            <a:ext cx="8569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/>
              <a:t>    </a:t>
            </a:r>
            <a:r>
              <a:rPr lang="zh-CN" altLang="en-US" sz="2400"/>
              <a:t>新建文件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2501900"/>
            <a:ext cx="6195060" cy="2298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" y="4800600"/>
            <a:ext cx="6193790" cy="18897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5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4402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仓库管理 </a:t>
            </a:r>
            <a:endParaRPr lang="en-US" altLang="zh-CN" dirty="0"/>
          </a:p>
        </p:txBody>
      </p:sp>
      <p:sp>
        <p:nvSpPr>
          <p:cNvPr id="1256451" name="Text Box 3"/>
          <p:cNvSpPr txBox="1">
            <a:spLocks noChangeArrowheads="1"/>
          </p:cNvSpPr>
          <p:nvPr/>
        </p:nvSpPr>
        <p:spPr bwMode="auto">
          <a:xfrm>
            <a:off x="287020" y="2032635"/>
            <a:ext cx="856932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/>
              <a:t>     </a:t>
            </a:r>
            <a:r>
              <a:rPr lang="zh-CN" altLang="en-US" sz="2400"/>
              <a:t>新建文件： 点击修改目的标题可看到具体修改信息  点击文件名可查看文件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15" y="3139440"/>
            <a:ext cx="5745480" cy="284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56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450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仓库管理 </a:t>
            </a:r>
            <a:endParaRPr lang="en-US" altLang="zh-CN" dirty="0"/>
          </a:p>
        </p:txBody>
      </p:sp>
      <p:sp>
        <p:nvSpPr>
          <p:cNvPr id="1258501" name="Text Box 5"/>
          <p:cNvSpPr txBox="1">
            <a:spLocks noChangeArrowheads="1"/>
          </p:cNvSpPr>
          <p:nvPr/>
        </p:nvSpPr>
        <p:spPr bwMode="auto">
          <a:xfrm>
            <a:off x="250825" y="2041525"/>
            <a:ext cx="8569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     编辑文件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629535"/>
            <a:ext cx="5882640" cy="1463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55" y="4346575"/>
            <a:ext cx="4853940" cy="1616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5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849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仓库管理 </a:t>
            </a:r>
            <a:endParaRPr lang="en-US" altLang="zh-CN" dirty="0"/>
          </a:p>
        </p:txBody>
      </p:sp>
      <p:sp>
        <p:nvSpPr>
          <p:cNvPr id="1260547" name="Text Box 3"/>
          <p:cNvSpPr txBox="1">
            <a:spLocks noChangeArrowheads="1"/>
          </p:cNvSpPr>
          <p:nvPr/>
        </p:nvSpPr>
        <p:spPr bwMode="auto">
          <a:xfrm>
            <a:off x="250825" y="2041525"/>
            <a:ext cx="8569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      编辑文件 ：注意次数更新 可点击查看详情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5" y="2430145"/>
            <a:ext cx="5707380" cy="1341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25" y="4060190"/>
            <a:ext cx="608838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60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054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仓库管理</a:t>
            </a:r>
          </a:p>
        </p:txBody>
      </p:sp>
      <p:sp>
        <p:nvSpPr>
          <p:cNvPr id="1262595" name="Text Box 3"/>
          <p:cNvSpPr txBox="1">
            <a:spLocks noChangeArrowheads="1"/>
          </p:cNvSpPr>
          <p:nvPr/>
        </p:nvSpPr>
        <p:spPr bwMode="auto">
          <a:xfrm>
            <a:off x="250825" y="2041525"/>
            <a:ext cx="8569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2400"/>
              <a:t>      删除文件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" y="2501900"/>
            <a:ext cx="4831080" cy="1874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0" y="4531360"/>
            <a:ext cx="5852160" cy="1584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6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259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仓库管理 </a:t>
            </a:r>
            <a:endParaRPr lang="en-US" altLang="zh-CN" dirty="0"/>
          </a:p>
        </p:txBody>
      </p:sp>
      <p:sp>
        <p:nvSpPr>
          <p:cNvPr id="1262595" name="Text Box 3"/>
          <p:cNvSpPr txBox="1">
            <a:spLocks noChangeArrowheads="1"/>
          </p:cNvSpPr>
          <p:nvPr/>
        </p:nvSpPr>
        <p:spPr bwMode="auto">
          <a:xfrm>
            <a:off x="250825" y="2041525"/>
            <a:ext cx="8569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2400"/>
              <a:t>      删除文件：文件删除后通过</a:t>
            </a:r>
            <a:r>
              <a:rPr lang="en-US" altLang="zh-CN" sz="2400"/>
              <a:t>comments</a:t>
            </a:r>
            <a:r>
              <a:rPr lang="zh-CN" altLang="en-US" sz="2400"/>
              <a:t>查看信息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0" y="2632710"/>
            <a:ext cx="5486400" cy="182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0" y="4875530"/>
            <a:ext cx="5288280" cy="1059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64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464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仓库管理</a:t>
            </a:r>
          </a:p>
        </p:txBody>
      </p:sp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530860" y="1773555"/>
            <a:ext cx="8002270" cy="67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上传文件：</a:t>
            </a:r>
            <a:r>
              <a:rPr lang="en-US" altLang="zh-CN" dirty="0"/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" y="2348865"/>
            <a:ext cx="5707380" cy="1485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5" y="3954145"/>
            <a:ext cx="5676900" cy="2446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27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043" name="Rectangle 11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仓库管理</a:t>
            </a:r>
          </a:p>
        </p:txBody>
      </p:sp>
      <p:sp>
        <p:nvSpPr>
          <p:cNvPr id="1196044" name="Text Box 12"/>
          <p:cNvSpPr txBox="1">
            <a:spLocks noChangeArrowheads="1"/>
          </p:cNvSpPr>
          <p:nvPr/>
        </p:nvSpPr>
        <p:spPr bwMode="auto">
          <a:xfrm>
            <a:off x="287020" y="1867218"/>
            <a:ext cx="85693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/>
              <a:t>    </a:t>
            </a:r>
            <a:r>
              <a:rPr lang="zh-CN" altLang="en-US"/>
              <a:t>搜索文件： 文件较多时快捷查找 直接按键盘</a:t>
            </a:r>
            <a:r>
              <a:rPr lang="en-US" altLang="zh-CN"/>
              <a:t>t</a:t>
            </a:r>
            <a:r>
              <a:rPr lang="zh-CN" altLang="en-US"/>
              <a:t>也可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" y="2389505"/>
            <a:ext cx="5654040" cy="1859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85" y="4448175"/>
            <a:ext cx="3878580" cy="1714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9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604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仓库管理 </a:t>
            </a:r>
            <a:endParaRPr lang="en-US" altLang="zh-CN" dirty="0"/>
          </a:p>
        </p:txBody>
      </p:sp>
      <p:sp>
        <p:nvSpPr>
          <p:cNvPr id="1036291" name="Text Box 3"/>
          <p:cNvSpPr txBox="1">
            <a:spLocks noChangeArrowheads="1"/>
          </p:cNvSpPr>
          <p:nvPr/>
        </p:nvSpPr>
        <p:spPr bwMode="auto">
          <a:xfrm>
            <a:off x="250825" y="2041525"/>
            <a:ext cx="8569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/>
              <a:t>   </a:t>
            </a:r>
            <a:r>
              <a:rPr lang="zh-CN" altLang="en-US" sz="2400"/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" y="2453640"/>
            <a:ext cx="6141720" cy="2362200"/>
          </a:xfrm>
          <a:prstGeom prst="rect">
            <a:avLst/>
          </a:prstGeom>
        </p:spPr>
      </p:pic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530860" y="1773555"/>
            <a:ext cx="8002270" cy="67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项目检出：</a:t>
            </a:r>
            <a:r>
              <a:rPr lang="en-US" altLang="zh-CN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3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290" grpId="0" autoUpdateAnimBg="0"/>
      <p:bldP spid="820227" grpId="0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</a:t>
            </a:r>
          </a:p>
        </p:txBody>
      </p:sp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894715" y="1773555"/>
            <a:ext cx="7638415" cy="4103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1.</a:t>
            </a:r>
            <a:r>
              <a:rPr lang="zh-CN" altLang="en-US" sz="2800"/>
              <a:t>仓库</a:t>
            </a:r>
            <a:r>
              <a:rPr lang="en-US" altLang="zh-CN" sz="2800"/>
              <a:t>(Repository)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chemeClr val="hlink"/>
                </a:solidFill>
              </a:rPr>
              <a:t>   </a:t>
            </a:r>
            <a:r>
              <a:rPr lang="en-US" altLang="zh-CN" sz="2800">
                <a:solidFill>
                  <a:schemeClr val="tx1"/>
                </a:solidFill>
              </a:rPr>
              <a:t> </a:t>
            </a:r>
            <a:r>
              <a:rPr lang="zh-CN" altLang="en-US" sz="2800">
                <a:solidFill>
                  <a:schemeClr val="tx1"/>
                </a:solidFill>
              </a:rPr>
              <a:t>即：你的项目。 在</a:t>
            </a:r>
            <a:r>
              <a:rPr lang="en-US" altLang="zh-CN" sz="2800">
                <a:solidFill>
                  <a:schemeClr val="tx1"/>
                </a:solidFill>
              </a:rPr>
              <a:t>Github</a:t>
            </a:r>
            <a:r>
              <a:rPr lang="zh-CN" altLang="en-US" sz="2800">
                <a:solidFill>
                  <a:schemeClr val="tx1"/>
                </a:solidFill>
              </a:rPr>
              <a:t>上开源一个项目就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tx1"/>
                </a:solidFill>
              </a:rPr>
              <a:t>需要新建一个仓库。多个项目就有多个仓库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800">
              <a:solidFill>
                <a:schemeClr val="hlink"/>
              </a:solidFill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chemeClr val="tx1"/>
                </a:solidFill>
              </a:rPr>
              <a:t>2.</a:t>
            </a:r>
            <a:r>
              <a:rPr lang="zh-CN" altLang="en-US" sz="2800">
                <a:sym typeface="+mn-ea"/>
              </a:rPr>
              <a:t>复制克隆项目</a:t>
            </a:r>
            <a:r>
              <a:rPr lang="en-US" altLang="zh-CN" sz="2800">
                <a:sym typeface="+mn-ea"/>
              </a:rPr>
              <a:t>(Fork)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/>
              <a:t>   将别人账号下当前版本的项目整个复制克隆到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/>
              <a:t>你的账号下。相当于创建一个原版本的分支，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/>
              <a:t>你可以对其进行任何修改，而不影响原有项目。</a:t>
            </a:r>
            <a:endParaRPr lang="en-US" altLang="zh-CN" sz="2800">
              <a:solidFill>
                <a:schemeClr val="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27" grpId="0" bldLvl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</a:t>
            </a:r>
          </a:p>
        </p:txBody>
      </p:sp>
      <p:sp>
        <p:nvSpPr>
          <p:cNvPr id="1040387" name="Text Box 3"/>
          <p:cNvSpPr txBox="1">
            <a:spLocks noChangeArrowheads="1"/>
          </p:cNvSpPr>
          <p:nvPr/>
        </p:nvSpPr>
        <p:spPr bwMode="auto">
          <a:xfrm>
            <a:off x="611188" y="1654175"/>
            <a:ext cx="8208962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      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/>
              <a:t>用户</a:t>
            </a:r>
            <a:r>
              <a:rPr lang="en-US" altLang="zh-CN" sz="2400"/>
              <a:t>1</a:t>
            </a:r>
            <a:r>
              <a:rPr lang="zh-CN" altLang="en-US" sz="2400"/>
              <a:t>访问用户</a:t>
            </a:r>
            <a:r>
              <a:rPr lang="en-US" altLang="zh-CN" sz="2400"/>
              <a:t>2</a:t>
            </a:r>
            <a:r>
              <a:rPr lang="zh-CN" altLang="en-US" sz="2400"/>
              <a:t>的仓库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5" y="2651760"/>
            <a:ext cx="6515100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40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0386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32" name="Rectangle 2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Issue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45" y="2081530"/>
            <a:ext cx="4884420" cy="2240280"/>
          </a:xfrm>
          <a:prstGeom prst="rect">
            <a:avLst/>
          </a:prstGeom>
        </p:spPr>
      </p:pic>
      <p:sp>
        <p:nvSpPr>
          <p:cNvPr id="1040387" name="Text Box 3"/>
          <p:cNvSpPr txBox="1">
            <a:spLocks noChangeArrowheads="1"/>
          </p:cNvSpPr>
          <p:nvPr/>
        </p:nvSpPr>
        <p:spPr bwMode="auto">
          <a:xfrm>
            <a:off x="556578" y="4441190"/>
            <a:ext cx="82089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    用户</a:t>
            </a:r>
            <a:r>
              <a:rPr lang="en-US" altLang="zh-CN" sz="2400"/>
              <a:t>2</a:t>
            </a:r>
            <a:r>
              <a:rPr lang="zh-CN" altLang="en-US" sz="2400"/>
              <a:t>登录即可看到，解决后可关闭</a:t>
            </a:r>
            <a:r>
              <a:rPr lang="en-US" altLang="zh-CN" sz="2400"/>
              <a:t>issue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45" y="5019675"/>
            <a:ext cx="3482340" cy="1371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5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73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52" name="Rectangle 24"/>
          <p:cNvSpPr>
            <a:spLocks noChangeArrowheads="1"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基本概念操作 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83485"/>
            <a:ext cx="5524500" cy="1303020"/>
          </a:xfrm>
          <a:prstGeom prst="rect">
            <a:avLst/>
          </a:prstGeom>
        </p:spPr>
      </p:pic>
      <p:sp>
        <p:nvSpPr>
          <p:cNvPr id="1040387" name="Text Box 3"/>
          <p:cNvSpPr txBox="1">
            <a:spLocks noChangeArrowheads="1"/>
          </p:cNvSpPr>
          <p:nvPr/>
        </p:nvSpPr>
        <p:spPr bwMode="auto">
          <a:xfrm>
            <a:off x="735013" y="2000250"/>
            <a:ext cx="82089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  个人主页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3887470"/>
            <a:ext cx="5425440" cy="23545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53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375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基本概念操作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61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/>
              <a:t>收藏：用户</a:t>
            </a:r>
            <a:r>
              <a:rPr lang="en-US" altLang="zh-CN"/>
              <a:t>1</a:t>
            </a:r>
            <a:r>
              <a:rPr lang="zh-CN" altLang="en-US"/>
              <a:t>收藏用户</a:t>
            </a:r>
            <a:r>
              <a:rPr lang="en-US" altLang="zh-CN"/>
              <a:t>2</a:t>
            </a:r>
            <a:r>
              <a:rPr lang="zh-CN" altLang="en-US"/>
              <a:t>的项目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60" y="2586990"/>
            <a:ext cx="6080760" cy="1573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" y="4248150"/>
            <a:ext cx="5768340" cy="1467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基本概念操作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61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/>
              <a:t>收藏：如何查看收藏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2586990"/>
            <a:ext cx="6149340" cy="1521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4196080"/>
            <a:ext cx="6515100" cy="2164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基本概念操作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/>
              <a:t>关注：用户</a:t>
            </a:r>
            <a:r>
              <a:rPr lang="en-US" altLang="zh-CN"/>
              <a:t>1</a:t>
            </a:r>
            <a:r>
              <a:rPr lang="zh-CN" altLang="en-US"/>
              <a:t>关注了用户</a:t>
            </a:r>
            <a:r>
              <a:rPr lang="en-US" altLang="zh-CN"/>
              <a:t>2</a:t>
            </a:r>
            <a:r>
              <a:rPr lang="zh-CN" altLang="en-US"/>
              <a:t>的项目，用户</a:t>
            </a:r>
            <a:r>
              <a:rPr lang="en-US" altLang="zh-CN"/>
              <a:t>2</a:t>
            </a:r>
            <a:r>
              <a:rPr lang="zh-CN" altLang="en-US"/>
              <a:t>的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/>
              <a:t>项目添加了文件，用户</a:t>
            </a:r>
            <a:r>
              <a:rPr lang="en-US" altLang="zh-CN"/>
              <a:t>1</a:t>
            </a:r>
            <a:r>
              <a:rPr lang="zh-CN" altLang="en-US"/>
              <a:t>的主页会有何显示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" y="3108325"/>
            <a:ext cx="5745480" cy="1450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85" y="4667250"/>
            <a:ext cx="5059680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基本概念操作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/>
              <a:t>fork</a:t>
            </a:r>
            <a:r>
              <a:rPr lang="zh-CN" altLang="en-US"/>
              <a:t>：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" y="2609850"/>
            <a:ext cx="6339840" cy="2331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基本概念操作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/>
              <a:t>fork</a:t>
            </a:r>
            <a:r>
              <a:rPr lang="zh-CN" altLang="en-US"/>
              <a:t>：验证是否两个版本独立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2684145"/>
            <a:ext cx="2514600" cy="2819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335" y="2807335"/>
            <a:ext cx="3520440" cy="226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基本概念操作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/>
              <a:t>发送请求</a:t>
            </a:r>
            <a:r>
              <a:rPr lang="en-US" altLang="zh-CN"/>
              <a:t>:</a:t>
            </a:r>
            <a:r>
              <a:rPr lang="zh-CN" altLang="en-US"/>
              <a:t>继上步</a:t>
            </a:r>
            <a:r>
              <a:rPr lang="en-US" altLang="zh-CN"/>
              <a:t>fork</a:t>
            </a:r>
            <a:r>
              <a:rPr lang="zh-CN" altLang="en-US"/>
              <a:t>后 让用户</a:t>
            </a:r>
            <a:r>
              <a:rPr lang="en-US" altLang="zh-CN"/>
              <a:t>2</a:t>
            </a:r>
            <a:r>
              <a:rPr lang="zh-CN" altLang="en-US"/>
              <a:t>也更新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2639060"/>
            <a:ext cx="5768340" cy="2964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765" y="3108960"/>
            <a:ext cx="5844540" cy="3360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基本概念操作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/>
              <a:t>发送请求</a:t>
            </a:r>
            <a:r>
              <a:rPr lang="en-US" altLang="zh-CN"/>
              <a:t>:</a:t>
            </a:r>
            <a:r>
              <a:rPr lang="zh-CN" altLang="en-US"/>
              <a:t>继上步</a:t>
            </a:r>
            <a:r>
              <a:rPr lang="en-US" altLang="zh-CN"/>
              <a:t>fork</a:t>
            </a:r>
            <a:r>
              <a:rPr lang="zh-CN" altLang="en-US"/>
              <a:t>后 让用户</a:t>
            </a:r>
            <a:r>
              <a:rPr lang="en-US" altLang="zh-CN"/>
              <a:t>2</a:t>
            </a:r>
            <a:r>
              <a:rPr lang="zh-CN" altLang="en-US"/>
              <a:t>也更新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2632710"/>
            <a:ext cx="3312795" cy="33604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720" y="2754630"/>
            <a:ext cx="3640455" cy="3116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基本概念</a:t>
            </a:r>
            <a:r>
              <a:rPr lang="zh-CN" altLang="en-US" dirty="0"/>
              <a:t> </a:t>
            </a:r>
          </a:p>
        </p:txBody>
      </p:sp>
      <p:sp>
        <p:nvSpPr>
          <p:cNvPr id="1197059" name="Rectangle 3"/>
          <p:cNvSpPr>
            <a:spLocks noChangeArrowheads="1"/>
          </p:cNvSpPr>
          <p:nvPr/>
        </p:nvSpPr>
        <p:spPr bwMode="auto">
          <a:xfrm>
            <a:off x="721995" y="1773555"/>
            <a:ext cx="781113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3.</a:t>
            </a:r>
            <a:r>
              <a:rPr lang="zh-CN" altLang="en-US" sz="2800" dirty="0">
                <a:solidFill>
                  <a:schemeClr val="tx1"/>
                </a:solidFill>
              </a:rPr>
              <a:t>发送请求</a:t>
            </a:r>
            <a:r>
              <a:rPr lang="en-US" altLang="zh-CN" sz="2800">
                <a:sym typeface="+mn-ea"/>
              </a:rPr>
              <a:t>(Pull Request)</a:t>
            </a:r>
            <a:endParaRPr lang="en-US" altLang="zh-CN" sz="2800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hlink"/>
                </a:solidFill>
              </a:rPr>
              <a:t>   </a:t>
            </a:r>
            <a:r>
              <a:rPr lang="zh-CN" altLang="en-US" sz="2800" dirty="0">
                <a:solidFill>
                  <a:schemeClr val="tx1"/>
                </a:solidFill>
              </a:rPr>
              <a:t>基于</a:t>
            </a:r>
            <a:r>
              <a:rPr lang="en-US" altLang="zh-CN" sz="2800" dirty="0">
                <a:solidFill>
                  <a:schemeClr val="tx1"/>
                </a:solidFill>
              </a:rPr>
              <a:t>fork</a:t>
            </a:r>
            <a:r>
              <a:rPr lang="zh-CN" altLang="en-US" sz="2800" dirty="0">
                <a:solidFill>
                  <a:schemeClr val="tx1"/>
                </a:solidFill>
              </a:rPr>
              <a:t>操作。就是当你将别人的项目</a:t>
            </a:r>
            <a:r>
              <a:rPr lang="en-US" altLang="zh-CN" sz="2800" dirty="0">
                <a:solidFill>
                  <a:schemeClr val="tx1"/>
                </a:solidFill>
              </a:rPr>
              <a:t>fork</a:t>
            </a:r>
            <a:r>
              <a:rPr lang="zh-CN" altLang="en-US" sz="2800" dirty="0">
                <a:solidFill>
                  <a:schemeClr val="tx1"/>
                </a:solidFill>
              </a:rPr>
              <a:t>到你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的账号下后，对其进行了修改，而且觉得改得不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错，可以让更多人受益，于是想把你的改进合并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到原有版本里，此时就可以发送请求，原创者同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意的话就可以合并进去了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8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800" dirty="0">
              <a:solidFill>
                <a:schemeClr val="hlink"/>
              </a:solidFill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800" dirty="0">
              <a:solidFill>
                <a:schemeClr val="hlink"/>
              </a:solidFill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5515" y="4639945"/>
            <a:ext cx="3947795" cy="1410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59" grpId="0" bldLvl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基本概念操作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/>
              <a:t>发送请求</a:t>
            </a:r>
            <a:r>
              <a:rPr lang="en-US" altLang="zh-CN"/>
              <a:t>:</a:t>
            </a:r>
            <a:r>
              <a:rPr lang="zh-CN" altLang="en-US"/>
              <a:t>继上步</a:t>
            </a:r>
            <a:r>
              <a:rPr lang="en-US" altLang="zh-CN"/>
              <a:t>fork</a:t>
            </a:r>
            <a:r>
              <a:rPr lang="zh-CN" altLang="en-US"/>
              <a:t>后 让用户</a:t>
            </a:r>
            <a:r>
              <a:rPr lang="en-US" altLang="zh-CN"/>
              <a:t>2</a:t>
            </a:r>
            <a:r>
              <a:rPr lang="zh-CN" altLang="en-US"/>
              <a:t>也更新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" y="2529840"/>
            <a:ext cx="4861560" cy="149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" y="4161155"/>
            <a:ext cx="4899660" cy="1942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endParaRPr lang="en-US" altLang="zh-CN" dirty="0"/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4481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Git（读音为/gɪt/）是一个开源的分布式版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本控制系统，可以有效、高速地处理从很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小到非常大的项目版本管理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dirty="0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版本控制是指记录一个或多个文件变化，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以便将来查看特定版本修订情况的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>
              <a:spcBef>
                <a:spcPct val="0"/>
              </a:spcBef>
              <a:buNone/>
            </a:pPr>
            <a:endParaRPr lang="zh-CN" altLang="en-US" sz="2000" dirty="0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安装：双击安装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www.jianshu.com/p/bebba0d8038e</a:t>
            </a:r>
            <a:endParaRPr lang="en-US" altLang="zh-CN" sz="2400" dirty="0" smtClean="0"/>
          </a:p>
          <a:p>
            <a:pPr>
              <a:spcBef>
                <a:spcPct val="0"/>
              </a:spcBef>
              <a:buNone/>
            </a:pP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645024"/>
            <a:ext cx="2796540" cy="2133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3645024"/>
            <a:ext cx="277368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/>
              <a:t>安装：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25" y="2557145"/>
            <a:ext cx="2697480" cy="2125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580" y="2572385"/>
            <a:ext cx="2773680" cy="2110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/>
              <a:t>安装：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549525"/>
            <a:ext cx="2712720" cy="2141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60" y="2468880"/>
            <a:ext cx="2819400" cy="2156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" y="4801235"/>
            <a:ext cx="2735580" cy="2118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305" y="4904105"/>
            <a:ext cx="3436620" cy="1912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/>
              <a:t>安装：检查是否安装成功  右击桌面出现两个</a:t>
            </a:r>
            <a:r>
              <a:rPr lang="en-US" altLang="zh-CN"/>
              <a:t>Git</a:t>
            </a:r>
            <a:r>
              <a:rPr lang="zh-CN" altLang="en-US"/>
              <a:t>功能项即可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60" y="3006090"/>
            <a:ext cx="1196340" cy="212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工作区域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14" y="2252344"/>
            <a:ext cx="7298565" cy="3912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工作区域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/>
              <a:t>向仓库添加文件流程：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75" y="2677794"/>
            <a:ext cx="5357250" cy="3703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zh-CN" altLang="en-US" dirty="0" smtClean="0"/>
              <a:t>后最后一步设置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git</a:t>
            </a:r>
            <a:r>
              <a:rPr lang="en-US" altLang="zh-CN" b="1" dirty="0"/>
              <a:t> </a:t>
            </a:r>
            <a:r>
              <a:rPr lang="en-US" altLang="zh-CN" b="1" dirty="0" err="1"/>
              <a:t>config</a:t>
            </a:r>
            <a:r>
              <a:rPr lang="en-US" altLang="zh-CN" b="1" dirty="0"/>
              <a:t> </a:t>
            </a:r>
            <a:r>
              <a:rPr lang="en-US" altLang="zh-CN" b="1" dirty="0" smtClean="0"/>
              <a:t>–</a:t>
            </a:r>
            <a:r>
              <a:rPr lang="en-US" altLang="zh-CN" b="1" dirty="0" smtClean="0"/>
              <a:t>global</a:t>
            </a:r>
            <a:endParaRPr lang="en-US" altLang="zh-CN" sz="1600" b="1" dirty="0" smtClean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39" y="3068960"/>
            <a:ext cx="742527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9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创建文件 </a:t>
            </a:r>
            <a:r>
              <a:rPr lang="en-US" altLang="zh-CN" dirty="0" err="1" smtClean="0"/>
              <a:t>pwd</a:t>
            </a:r>
            <a:r>
              <a:rPr lang="zh-CN" altLang="en-US" dirty="0" smtClean="0"/>
              <a:t>显示目录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6558177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51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基本概念 </a:t>
            </a:r>
            <a:endParaRPr lang="en-US" altLang="zh-CN" dirty="0"/>
          </a:p>
        </p:txBody>
      </p:sp>
      <p:sp>
        <p:nvSpPr>
          <p:cNvPr id="1225731" name="Text Box 3"/>
          <p:cNvSpPr txBox="1">
            <a:spLocks noChangeArrowheads="1"/>
          </p:cNvSpPr>
          <p:nvPr/>
        </p:nvSpPr>
        <p:spPr bwMode="auto">
          <a:xfrm>
            <a:off x="287020" y="1886585"/>
            <a:ext cx="8569325" cy="483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ym typeface="+mn-ea"/>
              </a:rPr>
              <a:t>    4.</a:t>
            </a:r>
            <a:r>
              <a:rPr lang="zh-CN" altLang="en-US" dirty="0">
                <a:sym typeface="+mn-ea"/>
              </a:rPr>
              <a:t>收藏</a:t>
            </a:r>
            <a:r>
              <a:rPr lang="en-US" altLang="zh-CN">
                <a:sym typeface="+mn-ea"/>
              </a:rPr>
              <a:t>(Star)</a:t>
            </a:r>
            <a:endParaRPr lang="en-US" altLang="zh-CN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hlink"/>
                </a:solidFill>
                <a:sym typeface="+mn-ea"/>
              </a:rPr>
              <a:t>   </a:t>
            </a:r>
            <a:r>
              <a:rPr lang="zh-CN" altLang="en-US" dirty="0">
                <a:sym typeface="+mn-ea"/>
              </a:rPr>
              <a:t>项目收藏后可在主页显示，方便查看，不需</a:t>
            </a:r>
            <a:endParaRPr lang="zh-CN" altLang="en-US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ym typeface="+mn-ea"/>
              </a:rPr>
              <a:t>每次都去查找</a:t>
            </a:r>
            <a:endParaRPr lang="en-US" altLang="zh-CN" dirty="0">
              <a:sym typeface="+mn-ea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dirty="0">
              <a:sym typeface="+mn-ea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ym typeface="+mn-ea"/>
              </a:rPr>
              <a:t>    5.</a:t>
            </a:r>
            <a:r>
              <a:rPr lang="zh-CN" altLang="en-US" dirty="0">
                <a:sym typeface="+mn-ea"/>
              </a:rPr>
              <a:t>关注</a:t>
            </a:r>
            <a:r>
              <a:rPr lang="en-US" altLang="zh-CN">
                <a:sym typeface="+mn-ea"/>
              </a:rPr>
              <a:t>(Watch)</a:t>
            </a:r>
            <a:endParaRPr lang="en-US" altLang="zh-CN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hlink"/>
                </a:solidFill>
                <a:sym typeface="+mn-ea"/>
              </a:rPr>
              <a:t>   </a:t>
            </a:r>
            <a:r>
              <a:rPr lang="zh-CN" altLang="en-US" dirty="0">
                <a:sym typeface="+mn-ea"/>
              </a:rPr>
              <a:t>关注某项目后，若该项目有任何更新，你都会</a:t>
            </a:r>
            <a:endParaRPr lang="zh-CN" altLang="en-US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ym typeface="+mn-ea"/>
              </a:rPr>
              <a:t>收到该更新的通知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/>
              <a:t>    6.</a:t>
            </a:r>
            <a:r>
              <a:rPr lang="zh-CN" altLang="en-US"/>
              <a:t>事务卡片</a:t>
            </a:r>
            <a:r>
              <a:rPr lang="en-US" altLang="zh-CN"/>
              <a:t>(Issue)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/>
              <a:t>    </a:t>
            </a:r>
            <a:r>
              <a:rPr lang="zh-CN" altLang="en-US"/>
              <a:t>你发现别人的代码有</a:t>
            </a:r>
            <a:r>
              <a:rPr lang="en-US" altLang="zh-CN"/>
              <a:t>bug</a:t>
            </a:r>
            <a:r>
              <a:rPr lang="zh-CN" altLang="en-US"/>
              <a:t>，就可以发送一个</a:t>
            </a:r>
            <a:r>
              <a:rPr lang="en-US" altLang="zh-CN"/>
              <a:t>Issue</a:t>
            </a:r>
            <a:r>
              <a:rPr lang="zh-CN" altLang="en-US"/>
              <a:t>双方进行讨论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2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5730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dd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的使用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我在版本库</a:t>
            </a:r>
            <a:r>
              <a:rPr lang="en-US" altLang="zh-CN" sz="2400" dirty="0" err="1"/>
              <a:t>testgit</a:t>
            </a:r>
            <a:r>
              <a:rPr lang="zh-CN" altLang="en-US" sz="2400" dirty="0"/>
              <a:t>目录下新建一个记事本文件 </a:t>
            </a:r>
            <a:r>
              <a:rPr lang="en-US" altLang="zh-CN" sz="2400" dirty="0"/>
              <a:t>readme.txt </a:t>
            </a:r>
            <a:r>
              <a:rPr lang="zh-CN" altLang="en-US" sz="2400" dirty="0"/>
              <a:t>内容如下：</a:t>
            </a:r>
            <a:r>
              <a:rPr lang="en-US" altLang="zh-CN" sz="2400" dirty="0" smtClean="0"/>
              <a:t>11111111</a:t>
            </a:r>
          </a:p>
          <a:p>
            <a:r>
              <a:rPr lang="zh-CN" altLang="en-US" sz="2400" dirty="0"/>
              <a:t>第一步：使用命令 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add readme.txt</a:t>
            </a:r>
            <a:r>
              <a:rPr lang="zh-CN" altLang="en-US" sz="2400" dirty="0"/>
              <a:t>添加到暂存区里面去。如下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77072"/>
            <a:ext cx="867025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7061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第二步：用命令 </a:t>
            </a:r>
            <a:r>
              <a:rPr lang="en-US" altLang="zh-CN" sz="2800" dirty="0" err="1"/>
              <a:t>git</a:t>
            </a:r>
            <a:r>
              <a:rPr lang="en-US" altLang="zh-CN" sz="2800" dirty="0"/>
              <a:t> commit</a:t>
            </a:r>
            <a:r>
              <a:rPr lang="zh-CN" altLang="en-US" sz="2800" dirty="0"/>
              <a:t>告诉</a:t>
            </a:r>
            <a:r>
              <a:rPr lang="en-US" altLang="zh-CN" sz="2800" dirty="0" err="1"/>
              <a:t>Git</a:t>
            </a:r>
            <a:r>
              <a:rPr lang="zh-CN" altLang="en-US" sz="2800" dirty="0"/>
              <a:t>，把文件提交到仓库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823336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510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基础设置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/>
              <a:t>Git</a:t>
            </a:r>
            <a:r>
              <a:rPr lang="zh-CN" altLang="en-US"/>
              <a:t>安装完成后进行基础设置 可记录内容修改者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49" y="5229200"/>
            <a:ext cx="4594860" cy="14173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48" y="2975600"/>
            <a:ext cx="3694364" cy="2085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初始化仓库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59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/>
              <a:t>1.</a:t>
            </a:r>
            <a:r>
              <a:rPr lang="zh-CN" altLang="en-US"/>
              <a:t>新建文件夹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2567940"/>
            <a:ext cx="4084320" cy="148590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98525" y="4204970"/>
            <a:ext cx="7774305" cy="59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/>
              <a:t>2.</a:t>
            </a:r>
            <a:r>
              <a:rPr lang="zh-CN" altLang="en-US" dirty="0"/>
              <a:t>在文件夹内初始化</a:t>
            </a:r>
            <a:r>
              <a:rPr lang="en-US" altLang="zh-CN" dirty="0" err="1"/>
              <a:t>git</a:t>
            </a:r>
            <a:r>
              <a:rPr lang="en-US" altLang="zh-CN" dirty="0"/>
              <a:t>(</a:t>
            </a:r>
            <a:r>
              <a:rPr lang="zh-CN" altLang="en-US" dirty="0"/>
              <a:t>创建</a:t>
            </a:r>
            <a:r>
              <a:rPr lang="en-US" altLang="zh-CN" dirty="0" err="1"/>
              <a:t>git</a:t>
            </a:r>
            <a:r>
              <a:rPr lang="zh-CN" altLang="en-US" dirty="0"/>
              <a:t>仓库</a:t>
            </a:r>
            <a:r>
              <a:rPr lang="en-US" altLang="zh-CN" dirty="0"/>
              <a:t>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/>
              <a:t>  cd </a:t>
            </a:r>
            <a:r>
              <a:rPr lang="zh-CN" altLang="en-US" dirty="0"/>
              <a:t>文件夹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  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545" y="4855845"/>
            <a:ext cx="4457700" cy="1341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  <p:bldP spid="5" grpId="0" bldLvl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-add</a:t>
            </a:r>
            <a:r>
              <a:rPr lang="zh-CN" altLang="en-US"/>
              <a:t>及</a:t>
            </a:r>
            <a:r>
              <a:rPr lang="en-US" altLang="zh-CN"/>
              <a:t>commit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" y="2213610"/>
            <a:ext cx="4617720" cy="2430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80" y="4821555"/>
            <a:ext cx="5341620" cy="140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-status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5" y="1996440"/>
            <a:ext cx="4968240" cy="286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-status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2073275"/>
            <a:ext cx="4472940" cy="17983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" y="3871595"/>
            <a:ext cx="4343400" cy="2987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-log</a:t>
            </a:r>
            <a:endParaRPr lang="zh-CN" altLang="en-US"/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" y="1885950"/>
            <a:ext cx="5135880" cy="2598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-log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1899920"/>
            <a:ext cx="4030980" cy="3215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-log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10" y="1915795"/>
            <a:ext cx="4884420" cy="29413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10" y="4857115"/>
            <a:ext cx="4213860" cy="1958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7632700" cy="4608512"/>
          </a:xfrm>
        </p:spPr>
        <p:txBody>
          <a:bodyPr/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>
                <a:latin typeface="宋体" panose="02010600030101010101" pitchFamily="2" charset="-122"/>
              </a:rPr>
              <a:t>  Github</a:t>
            </a:r>
            <a:r>
              <a:rPr lang="zh-CN" altLang="en-US" sz="2800">
                <a:latin typeface="宋体" panose="02010600030101010101" pitchFamily="2" charset="-122"/>
              </a:rPr>
              <a:t>主页</a:t>
            </a:r>
            <a:endParaRPr lang="en-US" altLang="zh-CN" sz="2800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hlink"/>
                </a:solidFill>
                <a:sym typeface="+mn-ea"/>
              </a:rPr>
              <a:t>   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账号创建成功后或点击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github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图标都可进入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github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主页，该页左侧显示用户动态以及关注仓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库动态 ，右侧显示所有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git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库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8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  仓库主页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  仓库主页显示项目形象，如</a:t>
            </a:r>
            <a:r>
              <a:rPr lang="en-US" altLang="zh-CN" sz="2800">
                <a:latin typeface="宋体" panose="02010600030101010101" pitchFamily="2" charset="-122"/>
              </a:rPr>
              <a:t>:</a:t>
            </a:r>
            <a:r>
              <a:rPr lang="zh-CN" altLang="en-US" sz="2800">
                <a:latin typeface="宋体" panose="02010600030101010101" pitchFamily="2" charset="-122"/>
              </a:rPr>
              <a:t>项目代码，版本，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收藏关注及</a:t>
            </a:r>
            <a:r>
              <a:rPr lang="en-US" altLang="zh-CN" sz="2800">
                <a:latin typeface="宋体" panose="02010600030101010101" pitchFamily="2" charset="-122"/>
              </a:rPr>
              <a:t>fork</a:t>
            </a:r>
            <a:r>
              <a:rPr lang="zh-CN" altLang="en-US" sz="2800">
                <a:latin typeface="宋体" panose="02010600030101010101" pitchFamily="2" charset="-122"/>
              </a:rPr>
              <a:t>情况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80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   个人主页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   显示个人信息等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   </a:t>
            </a:r>
          </a:p>
        </p:txBody>
      </p:sp>
      <p:sp>
        <p:nvSpPr>
          <p:cNvPr id="1356803" name="Rectangle 3"/>
          <p:cNvSpPr>
            <a:spLocks noChangeArrowheads="1"/>
          </p:cNvSpPr>
          <p:nvPr/>
        </p:nvSpPr>
        <p:spPr bwMode="auto">
          <a:xfrm>
            <a:off x="2238375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56811" name="Rectangle 11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基本概念 </a:t>
            </a: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5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11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-reset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5" y="2341245"/>
            <a:ext cx="5364480" cy="1409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5995" y="1819275"/>
            <a:ext cx="3850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新建文档 逐次加入数据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70" y="3924935"/>
            <a:ext cx="3977640" cy="487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30" y="4542155"/>
            <a:ext cx="4465320" cy="9067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80330" y="392747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执行回退操作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" y="5706110"/>
            <a:ext cx="1402080" cy="4419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31795" y="566610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文档内容发生回退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-reset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03300" y="1951355"/>
            <a:ext cx="6653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三个参数 </a:t>
            </a:r>
            <a:r>
              <a:rPr lang="en-US" altLang="zh-CN"/>
              <a:t>hard</a:t>
            </a:r>
            <a:r>
              <a:rPr lang="zh-CN" altLang="en-US"/>
              <a:t>、</a:t>
            </a:r>
            <a:r>
              <a:rPr lang="en-US" altLang="zh-CN"/>
              <a:t>mixed</a:t>
            </a:r>
            <a:r>
              <a:rPr lang="zh-CN" altLang="en-US"/>
              <a:t>、</a:t>
            </a:r>
            <a:r>
              <a:rPr lang="en-US" altLang="zh-CN"/>
              <a:t>soft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255" y="2473325"/>
            <a:ext cx="3695700" cy="1737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255" y="4298315"/>
            <a:ext cx="355092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790" y="4210685"/>
            <a:ext cx="4040505" cy="171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删除并在本地库找回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5825" y="1971675"/>
            <a:ext cx="4137660" cy="2802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05" y="4773930"/>
            <a:ext cx="4183380" cy="1668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865" y="5711190"/>
            <a:ext cx="3801745" cy="731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找回暂存区删除的文件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2229485"/>
            <a:ext cx="4061460" cy="2941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-diff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2011680"/>
            <a:ext cx="2750820" cy="2834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25" y="2494280"/>
            <a:ext cx="3573780" cy="1988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-diff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1971675"/>
            <a:ext cx="3756660" cy="2598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" y="4813935"/>
            <a:ext cx="2743200" cy="1021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分支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15" y="1971675"/>
            <a:ext cx="4457700" cy="2766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分支查看、创建、切换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" y="1935480"/>
            <a:ext cx="4076700" cy="2727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" y="4663440"/>
            <a:ext cx="40386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冲突问题及解决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" y="1835150"/>
            <a:ext cx="3977640" cy="2293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75" y="2320290"/>
            <a:ext cx="3413760" cy="3169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" y="4900295"/>
            <a:ext cx="3771900" cy="1455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冲突问题及解决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10" y="1971675"/>
            <a:ext cx="4686300" cy="2476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10" y="4288155"/>
            <a:ext cx="4975860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注册</a:t>
            </a:r>
            <a:r>
              <a:rPr lang="en-US" altLang="zh-CN" dirty="0"/>
              <a:t>Github</a:t>
            </a:r>
            <a:r>
              <a:rPr lang="zh-CN" altLang="en-US" dirty="0"/>
              <a:t>账号 </a:t>
            </a:r>
            <a:endParaRPr lang="en-US" altLang="zh-CN" dirty="0"/>
          </a:p>
        </p:txBody>
      </p:sp>
      <p:sp>
        <p:nvSpPr>
          <p:cNvPr id="1244163" name="Text Box 3"/>
          <p:cNvSpPr txBox="1">
            <a:spLocks noChangeArrowheads="1"/>
          </p:cNvSpPr>
          <p:nvPr/>
        </p:nvSpPr>
        <p:spPr bwMode="auto">
          <a:xfrm>
            <a:off x="250825" y="2041525"/>
            <a:ext cx="8569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235" y="1676400"/>
            <a:ext cx="6360795" cy="4237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44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162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冲突问题及解决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5" y="1886585"/>
            <a:ext cx="3901440" cy="2468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5" y="4504690"/>
            <a:ext cx="4937760" cy="1402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远程库克隆及推送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1971675"/>
            <a:ext cx="4130040" cy="2598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0" y="4863465"/>
            <a:ext cx="2430780" cy="1021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加入团队</a:t>
            </a:r>
            <a:r>
              <a:rPr lang="en-US" altLang="zh-CN"/>
              <a:t>push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79830" y="1958340"/>
            <a:ext cx="6412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清空凭据 换个账号先克隆 再</a:t>
            </a:r>
            <a:r>
              <a:rPr lang="en-US" altLang="zh-CN"/>
              <a:t>push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15" y="2480310"/>
            <a:ext cx="4701540" cy="133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255" y="3924300"/>
            <a:ext cx="4808220" cy="2933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0945" y="4191635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创建者发出邀请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加入团队</a:t>
            </a:r>
            <a:r>
              <a:rPr lang="en-US" altLang="zh-CN"/>
              <a:t>push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5" y="2040255"/>
            <a:ext cx="2194560" cy="1348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0" y="3727450"/>
            <a:ext cx="3657600" cy="1744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远程库修改拉取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1971675"/>
            <a:ext cx="4312920" cy="2735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" y="4956175"/>
            <a:ext cx="3543300" cy="107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远程库修改拉取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946910"/>
            <a:ext cx="4343400" cy="2707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4653915"/>
            <a:ext cx="4191000" cy="2204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命令</a:t>
            </a:r>
            <a:r>
              <a:rPr lang="en-US" altLang="zh-CN"/>
              <a:t>-</a:t>
            </a:r>
            <a:r>
              <a:rPr lang="zh-CN" altLang="en-US"/>
              <a:t>远程库修改拉取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052320"/>
            <a:ext cx="4564380" cy="2118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4511675"/>
            <a:ext cx="2613660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Git-</a:t>
            </a:r>
            <a:r>
              <a:rPr lang="zh-CN" altLang="en-US"/>
              <a:t>协同开发冲突处理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0" y="1783080"/>
            <a:ext cx="3566160" cy="3291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10" y="1971675"/>
            <a:ext cx="357378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Git-</a:t>
            </a:r>
            <a:r>
              <a:rPr lang="zh-CN" altLang="en-US"/>
              <a:t>协同开发冲突处理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1971675"/>
            <a:ext cx="3619500" cy="2461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" y="4599305"/>
            <a:ext cx="1828800" cy="617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Git-</a:t>
            </a:r>
            <a:r>
              <a:rPr lang="zh-CN" altLang="en-US"/>
              <a:t>协同开发冲突处理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85" y="1971675"/>
            <a:ext cx="3810000" cy="291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创建仓库 </a:t>
            </a:r>
            <a:endParaRPr lang="en-US" altLang="zh-CN" dirty="0"/>
          </a:p>
        </p:txBody>
      </p:sp>
      <p:sp>
        <p:nvSpPr>
          <p:cNvPr id="1246211" name="Text Box 3"/>
          <p:cNvSpPr txBox="1">
            <a:spLocks noChangeArrowheads="1"/>
          </p:cNvSpPr>
          <p:nvPr/>
        </p:nvSpPr>
        <p:spPr bwMode="auto">
          <a:xfrm>
            <a:off x="287020" y="2032635"/>
            <a:ext cx="85693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    </a:t>
            </a:r>
            <a:r>
              <a:rPr lang="zh-CN" altLang="en-US"/>
              <a:t>首次建仓库前需要邮箱验证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661285"/>
            <a:ext cx="4701540" cy="1699260"/>
          </a:xfrm>
          <a:prstGeom prst="rect">
            <a:avLst/>
          </a:prstGeom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2885" y="4431665"/>
            <a:ext cx="85693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    </a:t>
            </a:r>
            <a:r>
              <a:rPr lang="zh-CN" altLang="en-US"/>
              <a:t>若邮箱无邮件 则需重发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4862195"/>
            <a:ext cx="6004560" cy="187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4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210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Git-</a:t>
            </a:r>
            <a:r>
              <a:rPr lang="zh-CN" altLang="en-US"/>
              <a:t>协同开发冲突处理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2050415"/>
            <a:ext cx="4259580" cy="26295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985" y="4304030"/>
            <a:ext cx="4191000" cy="235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Git-</a:t>
            </a:r>
            <a:r>
              <a:rPr lang="zh-CN" altLang="en-US"/>
              <a:t>跨团队合作</a:t>
            </a:r>
          </a:p>
        </p:txBody>
      </p:sp>
      <p:sp>
        <p:nvSpPr>
          <p:cNvPr id="1199107" name="Rectangle 3"/>
          <p:cNvSpPr>
            <a:spLocks noChangeArrowheads="1"/>
          </p:cNvSpPr>
          <p:nvPr/>
        </p:nvSpPr>
        <p:spPr bwMode="auto">
          <a:xfrm>
            <a:off x="684530" y="1971675"/>
            <a:ext cx="7774305" cy="10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255" y="2103755"/>
            <a:ext cx="6439535" cy="29349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81405" y="5124450"/>
            <a:ext cx="637921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截图视频资源：</a:t>
            </a:r>
          </a:p>
          <a:p>
            <a:pPr algn="l"/>
            <a:r>
              <a:rPr lang="zh-CN" altLang="en-US" sz="1200"/>
              <a:t>https://www.bilibili.com/video/BV1Xx411m7kn?from=search&amp;seid=14608515070463996589</a:t>
            </a:r>
          </a:p>
          <a:p>
            <a:pPr algn="l"/>
            <a:r>
              <a:rPr lang="zh-CN" altLang="en-US" sz="1200"/>
              <a:t>https://www.bilibili.com/video/BV1Zz4y1C7vg?from=search&amp;seid=8720384276311131811</a:t>
            </a:r>
          </a:p>
          <a:p>
            <a:pPr algn="l"/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7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创建仓库 </a:t>
            </a:r>
            <a:endParaRPr lang="en-US" altLang="zh-CN" dirty="0"/>
          </a:p>
        </p:txBody>
      </p:sp>
      <p:sp>
        <p:nvSpPr>
          <p:cNvPr id="1248259" name="Text Box 3"/>
          <p:cNvSpPr txBox="1">
            <a:spLocks noChangeArrowheads="1"/>
          </p:cNvSpPr>
          <p:nvPr/>
        </p:nvSpPr>
        <p:spPr bwMode="auto">
          <a:xfrm>
            <a:off x="250825" y="2041525"/>
            <a:ext cx="85693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      创建页面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45" y="2654935"/>
            <a:ext cx="498348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4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825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创建仓库 </a:t>
            </a:r>
            <a:endParaRPr lang="en-US" altLang="zh-CN" dirty="0"/>
          </a:p>
        </p:txBody>
      </p:sp>
      <p:sp>
        <p:nvSpPr>
          <p:cNvPr id="1250307" name="Text Box 3"/>
          <p:cNvSpPr txBox="1">
            <a:spLocks noChangeArrowheads="1"/>
          </p:cNvSpPr>
          <p:nvPr/>
        </p:nvSpPr>
        <p:spPr bwMode="auto">
          <a:xfrm>
            <a:off x="250825" y="2041525"/>
            <a:ext cx="85693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      仓库主页：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563495"/>
            <a:ext cx="604266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50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0306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48,&quot;width&quot;:937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56,&quot;width&quot;:6516}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1"/>
            </a:gs>
            <a:gs pos="5000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1"/>
            </a:gs>
            <a:gs pos="5000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ends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1123</Words>
  <Application>Microsoft Office PowerPoint</Application>
  <PresentationFormat>全屏显示(4:3)</PresentationFormat>
  <Paragraphs>239</Paragraphs>
  <Slides>71</Slides>
  <Notes>63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2" baseType="lpstr">
      <vt:lpstr>Blends</vt:lpstr>
      <vt:lpstr>Github介绍</vt:lpstr>
      <vt:lpstr>基本概念</vt:lpstr>
      <vt:lpstr>基本概念 </vt:lpstr>
      <vt:lpstr>基本概念 </vt:lpstr>
      <vt:lpstr>基本概念 </vt:lpstr>
      <vt:lpstr>注册Github账号 </vt:lpstr>
      <vt:lpstr>创建仓库 </vt:lpstr>
      <vt:lpstr>创建仓库 </vt:lpstr>
      <vt:lpstr>创建仓库 </vt:lpstr>
      <vt:lpstr>仓库管理 </vt:lpstr>
      <vt:lpstr>仓库管理 </vt:lpstr>
      <vt:lpstr>仓库管理 </vt:lpstr>
      <vt:lpstr>仓库管理 </vt:lpstr>
      <vt:lpstr>仓库管理 </vt:lpstr>
      <vt:lpstr>仓库管理</vt:lpstr>
      <vt:lpstr>仓库管理 </vt:lpstr>
      <vt:lpstr>仓库管理</vt:lpstr>
      <vt:lpstr>仓库管理</vt:lpstr>
      <vt:lpstr>仓库管理 </vt:lpstr>
      <vt:lpstr>Issue</vt:lpstr>
      <vt:lpstr>Issue </vt:lpstr>
      <vt:lpstr>PowerPoint 演示文稿</vt:lpstr>
      <vt:lpstr>基本概念操作</vt:lpstr>
      <vt:lpstr>基本概念操作</vt:lpstr>
      <vt:lpstr>基本概念操作</vt:lpstr>
      <vt:lpstr>基本概念操作</vt:lpstr>
      <vt:lpstr>基本概念操作</vt:lpstr>
      <vt:lpstr>基本概念操作</vt:lpstr>
      <vt:lpstr>基本概念操作</vt:lpstr>
      <vt:lpstr>基本概念操作</vt:lpstr>
      <vt:lpstr>Git</vt:lpstr>
      <vt:lpstr>Git</vt:lpstr>
      <vt:lpstr>Git</vt:lpstr>
      <vt:lpstr>Git</vt:lpstr>
      <vt:lpstr>Git</vt:lpstr>
      <vt:lpstr>Git工作区域</vt:lpstr>
      <vt:lpstr>Git工作区域</vt:lpstr>
      <vt:lpstr>安装后最后一步设置</vt:lpstr>
      <vt:lpstr>创建文件 pwd显示目录</vt:lpstr>
      <vt:lpstr>add以及commit的使用</vt:lpstr>
      <vt:lpstr>PowerPoint 演示文稿</vt:lpstr>
      <vt:lpstr>Git基础设置</vt:lpstr>
      <vt:lpstr>Git初始化仓库</vt:lpstr>
      <vt:lpstr>Git命令-add及commit</vt:lpstr>
      <vt:lpstr>Git命令-status</vt:lpstr>
      <vt:lpstr>Git命令-status</vt:lpstr>
      <vt:lpstr>Git命令-log</vt:lpstr>
      <vt:lpstr>Git命令-log</vt:lpstr>
      <vt:lpstr>Git命令-log</vt:lpstr>
      <vt:lpstr>Git命令-reset</vt:lpstr>
      <vt:lpstr>Git命令-reset</vt:lpstr>
      <vt:lpstr>Git命令-删除并在本地库找回</vt:lpstr>
      <vt:lpstr>Git命令-找回暂存区删除的文件</vt:lpstr>
      <vt:lpstr>Git命令-diff</vt:lpstr>
      <vt:lpstr>Git命令-diff</vt:lpstr>
      <vt:lpstr>Git命令-分支</vt:lpstr>
      <vt:lpstr>Git命令-分支查看、创建、切换</vt:lpstr>
      <vt:lpstr>Git命令-冲突问题及解决</vt:lpstr>
      <vt:lpstr>Git命令-冲突问题及解决</vt:lpstr>
      <vt:lpstr>Git命令-冲突问题及解决</vt:lpstr>
      <vt:lpstr>Git命令-远程库克隆及推送</vt:lpstr>
      <vt:lpstr>Git命令-加入团队push</vt:lpstr>
      <vt:lpstr>Git命令-加入团队push</vt:lpstr>
      <vt:lpstr>Git命令-远程库修改拉取</vt:lpstr>
      <vt:lpstr>Git命令-远程库修改拉取</vt:lpstr>
      <vt:lpstr>Git命令-远程库修改拉取</vt:lpstr>
      <vt:lpstr>Git-协同开发冲突处理</vt:lpstr>
      <vt:lpstr>Git-协同开发冲突处理</vt:lpstr>
      <vt:lpstr>Git-协同开发冲突处理</vt:lpstr>
      <vt:lpstr>Git-协同开发冲突处理</vt:lpstr>
      <vt:lpstr>Git-跨团队合作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软件测试-教案6PPT</dc:title>
  <dc:creator>顾海花</dc:creator>
  <cp:lastModifiedBy>微软用户</cp:lastModifiedBy>
  <cp:revision>944</cp:revision>
  <dcterms:created xsi:type="dcterms:W3CDTF">2004-08-16T10:39:00Z</dcterms:created>
  <dcterms:modified xsi:type="dcterms:W3CDTF">2021-05-20T01:42:35Z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